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90110107080" initials="1" lastIdx="1" clrIdx="0">
    <p:extLst>
      <p:ext uri="{19B8F6BF-5375-455C-9EA6-DF929625EA0E}">
        <p15:presenceInfo xmlns:p15="http://schemas.microsoft.com/office/powerpoint/2012/main" userId="S::190110107080@gcet.ac.in::8c33aa16-53c9-42ee-ba5b-39c9359994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4660"/>
  </p:normalViewPr>
  <p:slideViewPr>
    <p:cSldViewPr snapToGrid="0">
      <p:cViewPr varScale="1">
        <p:scale>
          <a:sx n="86" d="100"/>
          <a:sy n="86" d="100"/>
        </p:scale>
        <p:origin x="98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3T16:43:27.679"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3T11:11:59.534"/>
    </inkml:context>
    <inkml:brush xml:id="br0">
      <inkml:brushProperty name="width" value="0.35" units="cm"/>
      <inkml:brushProperty name="height" value="0.35" units="cm"/>
      <inkml:brushProperty name="color" value="#FFFFFF"/>
      <inkml:brushProperty name="ignorePressure" value="1"/>
    </inkml:brush>
  </inkml:definitions>
  <inkml:trace contextRef="#ctx0" brushRef="#br0">1101 139,'-162'-8,"-2"-1,122 8,-66-11,78 10,-51 0,125 3,-30 0,-1 0,1-1,0 0,0-1,0-1,0 0,-1-1,1 0,22-10,-14 3,0 0,1 2,42-10,75-8,-126 24,45-4,0 2,74 6,-31 0,-85-2,0 0,-35 0,-1287 0,1305 0,-1 0,1 0,0 0,0-1,-1 1,1 0,0 0,0 0,-1 0,1 0,0 0,-1 0,1 0,0 0,0 0,-1 0,1 0,0 0,0 1,-1-1,1 0,0 0,0 0,-1 0,1 0,0 0,0 1,-1-1,1 0,0 0,0 0,0 1,-1-1,1 0,0 0,0 1,0-1,0 0,0 0,0 1,-1-1,1 0,0 0,0 1,0-1,12 13,29 14,-36-24,9 7,-1 0,23 24,1-1,-33-29,1 0,0 0,0-1,0 0,0 0,0-1,1 1,-1-1,1 0,0 0,0-1,0 0,-1 0,1 0,0-1,0 0,8 0,32-2,63-11,-71 8,-20 3,0-1,-1 0,0-1,1-1,25-10,-29 9,1 1,0 1,0 1,0 0,16-1,1 0,32-2,1 2,77 6,-33 0,-47-3,69 3,-108 0,-1 2,0 1,35 12,-56-17,1 1,-1-1,1 1,-1 0,0-1,1 1,-1 0,0 0,0 0,0 0,0 0,0 0,2 2,-3-3,0 1,0-1,0 0,0 1,1-1,-1 1,0-1,0 1,0-1,0 0,0 1,0-1,0 1,0-1,0 1,0-1,-1 1,1-1,0 0,0 1,0-1,-1 1,1-1,0 0,0 1,-1-1,1 1,-2 1,0-1,0 1,-1-1,1 0,0 1,0-1,-1 0,1 0,0-1,-1 1,1 0,-1-1,-3 1,-99-1,79-1,-1 0,1 2,0 1,-31 6,39-4,-1-2,1 0,-20-1,19-1,1 1,-38 6,24 1,-1-2,1-1,-49 1,72-5,-1 0,1 1,0 0,0 0,1 1,-1 0,-15 8,15-6,-1-1,1 0,-1-1,0 0,0-1,-17 3,-94 7,72-7,-1-3,-62-3,22-2,31 5,34 0,1-1,-1-2,-43-6,67 7,-1 0,0-1,0 1,0-1,0 0,0 1,1-1,-1 0,0 0,0 0,1 0,-1-1,1 1,-1 0,1-1,0 1,0-1,-1 1,1-1,-1-2,2 4,0-1,0 1,0-1,0 0,-1 1,1-1,0 1,0-1,1 1,-1-1,0 0,0 1,0-1,0 1,0-1,1 1,-1-1,0 1,0-1,1 1,-1-1,0 1,1-1,-1 1,1-1,1 0,-1 0,1 0,-1 0,1 0,0 0,0 1,-1-1,1 1,0-1,0 1,3-1,48-4,-29 3,46-9,298-47,-319 52,31 0,-57 6,-1-1,0-2,1 0,-1-1,-1-1,25-9,-26 7,1 1,0 2,1 0,40-2,-16 2,12-3,-8 0,63 0,83 7,-178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9/23/2021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2EB3-7543-4E40-AAD2-C2BEB83E81C3}"/>
              </a:ext>
            </a:extLst>
          </p:cNvPr>
          <p:cNvSpPr>
            <a:spLocks noGrp="1"/>
          </p:cNvSpPr>
          <p:nvPr>
            <p:ph type="ctrTitle"/>
          </p:nvPr>
        </p:nvSpPr>
        <p:spPr>
          <a:xfrm>
            <a:off x="2109787" y="2621132"/>
            <a:ext cx="8449267" cy="914400"/>
          </a:xfrm>
        </p:spPr>
        <p:txBody>
          <a:bodyPr>
            <a:normAutofit/>
          </a:bodyPr>
          <a:lstStyle/>
          <a:p>
            <a:r>
              <a:rPr lang="en-US" b="1" u="sng" dirty="0"/>
              <a:t>Food Waste Management </a:t>
            </a:r>
            <a:endParaRPr lang="en-IN" b="1" u="sng" dirty="0"/>
          </a:p>
        </p:txBody>
      </p:sp>
      <p:pic>
        <p:nvPicPr>
          <p:cNvPr id="4" name="Picture 4">
            <a:extLst>
              <a:ext uri="{FF2B5EF4-FFF2-40B4-BE49-F238E27FC236}">
                <a16:creationId xmlns:a16="http://schemas.microsoft.com/office/drawing/2014/main" id="{51E91845-B398-4C95-9F82-7E15800F90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86" y="404665"/>
            <a:ext cx="1985501" cy="121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75FE218-4479-4CA2-8C2F-B16EFAD37E2A}"/>
              </a:ext>
            </a:extLst>
          </p:cNvPr>
          <p:cNvSpPr txBox="1"/>
          <p:nvPr/>
        </p:nvSpPr>
        <p:spPr>
          <a:xfrm>
            <a:off x="2734322" y="368309"/>
            <a:ext cx="8549196" cy="1077218"/>
          </a:xfrm>
          <a:prstGeom prst="rect">
            <a:avLst/>
          </a:prstGeom>
          <a:noFill/>
        </p:spPr>
        <p:txBody>
          <a:bodyPr wrap="square">
            <a:spAutoFit/>
          </a:bodyPr>
          <a:lstStyle/>
          <a:p>
            <a:r>
              <a:rPr kumimoji="0" lang="en-US" sz="3200" b="1" i="1" strike="noStrike" kern="1200" cap="none" spc="0" normalizeH="0" baseline="0" noProof="0" dirty="0">
                <a:ln>
                  <a:noFill/>
                </a:ln>
                <a:effectLst>
                  <a:outerShdw blurRad="31750" dist="25400" dir="5400000" algn="tl" rotWithShape="0">
                    <a:srgbClr val="000000">
                      <a:alpha val="25000"/>
                    </a:srgbClr>
                  </a:outerShdw>
                </a:effectLst>
                <a:uLnTx/>
                <a:uFillTx/>
                <a:latin typeface="Gill Sans MT" pitchFamily="34" charset="0"/>
                <a:ea typeface="+mn-ea"/>
                <a:cs typeface="+mn-cs"/>
              </a:rPr>
              <a:t>G H Patel College of Engineering &amp; Technology </a:t>
            </a:r>
            <a:br>
              <a:rPr kumimoji="0" lang="en-US" sz="3200" b="1" i="1" strike="noStrike" kern="1200" cap="none" spc="0" normalizeH="0" baseline="0" noProof="0" dirty="0">
                <a:ln>
                  <a:noFill/>
                </a:ln>
                <a:effectLst>
                  <a:outerShdw blurRad="31750" dist="25400" dir="5400000" algn="tl" rotWithShape="0">
                    <a:srgbClr val="000000">
                      <a:alpha val="25000"/>
                    </a:srgbClr>
                  </a:outerShdw>
                </a:effectLst>
                <a:uLnTx/>
                <a:uFillTx/>
                <a:latin typeface="Gill Sans MT" pitchFamily="34" charset="0"/>
                <a:ea typeface="+mn-ea"/>
                <a:cs typeface="+mn-cs"/>
              </a:rPr>
            </a:br>
            <a:r>
              <a:rPr kumimoji="0" lang="en-US" sz="3200" b="1" i="1" strike="noStrike" kern="1200" cap="none" spc="0" normalizeH="0" baseline="0" noProof="0" dirty="0">
                <a:ln>
                  <a:noFill/>
                </a:ln>
                <a:effectLst>
                  <a:outerShdw blurRad="31750" dist="25400" dir="5400000" algn="tl" rotWithShape="0">
                    <a:srgbClr val="000000">
                      <a:alpha val="25000"/>
                    </a:srgbClr>
                  </a:outerShdw>
                </a:effectLst>
                <a:uLnTx/>
                <a:uFillTx/>
                <a:latin typeface="Gill Sans MT" pitchFamily="34" charset="0"/>
                <a:ea typeface="+mn-ea"/>
                <a:cs typeface="+mn-cs"/>
              </a:rPr>
              <a:t>Academic Year: 2021-22 (SEM 5)</a:t>
            </a:r>
            <a:endParaRPr lang="en-IN" sz="3200" dirty="0"/>
          </a:p>
        </p:txBody>
      </p:sp>
      <p:sp>
        <p:nvSpPr>
          <p:cNvPr id="11" name="TextBox 10">
            <a:extLst>
              <a:ext uri="{FF2B5EF4-FFF2-40B4-BE49-F238E27FC236}">
                <a16:creationId xmlns:a16="http://schemas.microsoft.com/office/drawing/2014/main" id="{8E3AF4D2-8EE0-4893-868F-5C4F8994F499}"/>
              </a:ext>
            </a:extLst>
          </p:cNvPr>
          <p:cNvSpPr txBox="1"/>
          <p:nvPr/>
        </p:nvSpPr>
        <p:spPr>
          <a:xfrm>
            <a:off x="896645" y="5157925"/>
            <a:ext cx="2556769" cy="923330"/>
          </a:xfrm>
          <a:prstGeom prst="rect">
            <a:avLst/>
          </a:prstGeom>
          <a:noFill/>
        </p:spPr>
        <p:txBody>
          <a:bodyPr wrap="square" rtlCol="0">
            <a:spAutoFit/>
          </a:bodyPr>
          <a:lstStyle/>
          <a:p>
            <a:r>
              <a:rPr lang="en-US" dirty="0"/>
              <a:t>Guided by :</a:t>
            </a:r>
          </a:p>
          <a:p>
            <a:r>
              <a:rPr lang="en-US" dirty="0"/>
              <a:t>Prof. Brijesh Patel</a:t>
            </a:r>
          </a:p>
          <a:p>
            <a:r>
              <a:rPr lang="en-US" dirty="0"/>
              <a:t>Prof. </a:t>
            </a:r>
            <a:r>
              <a:rPr lang="en-US" dirty="0" err="1"/>
              <a:t>Sneh</a:t>
            </a:r>
            <a:r>
              <a:rPr lang="en-US" dirty="0"/>
              <a:t> Vyas</a:t>
            </a:r>
            <a:endParaRPr lang="en-IN" dirty="0"/>
          </a:p>
        </p:txBody>
      </p:sp>
      <p:sp>
        <p:nvSpPr>
          <p:cNvPr id="12" name="TextBox 11">
            <a:extLst>
              <a:ext uri="{FF2B5EF4-FFF2-40B4-BE49-F238E27FC236}">
                <a16:creationId xmlns:a16="http://schemas.microsoft.com/office/drawing/2014/main" id="{C8D1D554-D92F-4E56-B040-4148E011BE11}"/>
              </a:ext>
            </a:extLst>
          </p:cNvPr>
          <p:cNvSpPr txBox="1"/>
          <p:nvPr/>
        </p:nvSpPr>
        <p:spPr>
          <a:xfrm flipH="1">
            <a:off x="8345010" y="5157925"/>
            <a:ext cx="3719743" cy="646331"/>
          </a:xfrm>
          <a:prstGeom prst="rect">
            <a:avLst/>
          </a:prstGeom>
          <a:noFill/>
        </p:spPr>
        <p:txBody>
          <a:bodyPr wrap="square" rtlCol="0">
            <a:spAutoFit/>
          </a:bodyPr>
          <a:lstStyle/>
          <a:p>
            <a:r>
              <a:rPr lang="en-US" dirty="0"/>
              <a:t>Made by : Payal Khah</a:t>
            </a:r>
          </a:p>
          <a:p>
            <a:r>
              <a:rPr lang="en-US" dirty="0"/>
              <a:t>    (190110107080)</a:t>
            </a:r>
            <a:endParaRPr lang="en-IN" dirty="0"/>
          </a:p>
        </p:txBody>
      </p:sp>
    </p:spTree>
    <p:extLst>
      <p:ext uri="{BB962C8B-B14F-4D97-AF65-F5344CB8AC3E}">
        <p14:creationId xmlns:p14="http://schemas.microsoft.com/office/powerpoint/2010/main" val="607033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78530-8D7E-437C-ACCB-2A0708B7E4DB}"/>
              </a:ext>
            </a:extLst>
          </p:cNvPr>
          <p:cNvSpPr>
            <a:spLocks noGrp="1"/>
          </p:cNvSpPr>
          <p:nvPr>
            <p:ph type="title"/>
          </p:nvPr>
        </p:nvSpPr>
        <p:spPr>
          <a:xfrm>
            <a:off x="913795" y="609600"/>
            <a:ext cx="10353762" cy="743712"/>
          </a:xfrm>
        </p:spPr>
        <p:txBody>
          <a:bodyPr/>
          <a:lstStyle/>
          <a:p>
            <a:r>
              <a:rPr lang="en-US" dirty="0"/>
              <a:t>DFD : LEVEL 0</a:t>
            </a:r>
            <a:endParaRPr lang="en-IN" dirty="0"/>
          </a:p>
        </p:txBody>
      </p:sp>
      <p:pic>
        <p:nvPicPr>
          <p:cNvPr id="4" name="Content Placeholder 3">
            <a:extLst>
              <a:ext uri="{FF2B5EF4-FFF2-40B4-BE49-F238E27FC236}">
                <a16:creationId xmlns:a16="http://schemas.microsoft.com/office/drawing/2014/main" id="{ADD076CC-BD3F-4B2D-AE67-40A323779A78}"/>
              </a:ext>
            </a:extLst>
          </p:cNvPr>
          <p:cNvPicPr>
            <a:picLocks noGrp="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304288" y="1731963"/>
            <a:ext cx="7479792" cy="4059237"/>
          </a:xfrm>
          <a:prstGeom prst="rect">
            <a:avLst/>
          </a:prstGeom>
          <a:noFill/>
          <a:ln w="9525" cmpd="sng">
            <a:solidFill>
              <a:srgbClr val="000000"/>
            </a:solidFill>
            <a:miter lim="800000"/>
            <a:headEnd/>
            <a:tailEnd/>
          </a:ln>
          <a:effectLst/>
        </p:spPr>
      </p:pic>
    </p:spTree>
    <p:extLst>
      <p:ext uri="{BB962C8B-B14F-4D97-AF65-F5344CB8AC3E}">
        <p14:creationId xmlns:p14="http://schemas.microsoft.com/office/powerpoint/2010/main" val="278781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CB71-BDB8-4C80-B1EB-C615F92D5270}"/>
              </a:ext>
            </a:extLst>
          </p:cNvPr>
          <p:cNvSpPr>
            <a:spLocks noGrp="1"/>
          </p:cNvSpPr>
          <p:nvPr>
            <p:ph type="title"/>
          </p:nvPr>
        </p:nvSpPr>
        <p:spPr>
          <a:xfrm>
            <a:off x="913795" y="609600"/>
            <a:ext cx="10353762" cy="762000"/>
          </a:xfrm>
        </p:spPr>
        <p:txBody>
          <a:bodyPr/>
          <a:lstStyle/>
          <a:p>
            <a:r>
              <a:rPr lang="en-US" dirty="0"/>
              <a:t>DFD : LEVEL 1</a:t>
            </a:r>
            <a:endParaRPr lang="en-IN" dirty="0"/>
          </a:p>
        </p:txBody>
      </p:sp>
      <p:pic>
        <p:nvPicPr>
          <p:cNvPr id="4" name="Content Placeholder 3">
            <a:extLst>
              <a:ext uri="{FF2B5EF4-FFF2-40B4-BE49-F238E27FC236}">
                <a16:creationId xmlns:a16="http://schemas.microsoft.com/office/drawing/2014/main" id="{3DE49EFE-588E-43CA-B421-733D94712842}"/>
              </a:ext>
            </a:extLst>
          </p:cNvPr>
          <p:cNvPicPr>
            <a:picLocks noGrp="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227365" y="1876579"/>
            <a:ext cx="5727745" cy="3770004"/>
          </a:xfrm>
          <a:prstGeom prst="rect">
            <a:avLst/>
          </a:prstGeom>
          <a:noFill/>
          <a:ln w="9525" cmpd="sng">
            <a:solidFill>
              <a:srgbClr val="000000"/>
            </a:solidFill>
            <a:miter lim="800000"/>
            <a:headEnd/>
            <a:tailEnd/>
          </a:ln>
          <a:effectLst/>
        </p:spPr>
      </p:pic>
    </p:spTree>
    <p:extLst>
      <p:ext uri="{BB962C8B-B14F-4D97-AF65-F5344CB8AC3E}">
        <p14:creationId xmlns:p14="http://schemas.microsoft.com/office/powerpoint/2010/main" val="80886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D7C8-FA8C-4D90-9653-4A80B40C4218}"/>
              </a:ext>
            </a:extLst>
          </p:cNvPr>
          <p:cNvSpPr>
            <a:spLocks noGrp="1"/>
          </p:cNvSpPr>
          <p:nvPr>
            <p:ph type="title"/>
          </p:nvPr>
        </p:nvSpPr>
        <p:spPr>
          <a:xfrm>
            <a:off x="913795" y="609600"/>
            <a:ext cx="10353762" cy="688848"/>
          </a:xfrm>
        </p:spPr>
        <p:txBody>
          <a:bodyPr>
            <a:normAutofit fontScale="90000"/>
          </a:bodyPr>
          <a:lstStyle/>
          <a:p>
            <a:r>
              <a:rPr lang="en-US" dirty="0"/>
              <a:t>DFD : LEVEL 2</a:t>
            </a:r>
            <a:endParaRPr lang="en-IN" dirty="0"/>
          </a:p>
        </p:txBody>
      </p:sp>
      <p:pic>
        <p:nvPicPr>
          <p:cNvPr id="4" name="Content Placeholder 3">
            <a:extLst>
              <a:ext uri="{FF2B5EF4-FFF2-40B4-BE49-F238E27FC236}">
                <a16:creationId xmlns:a16="http://schemas.microsoft.com/office/drawing/2014/main" id="{10BE030B-ED31-48A0-9D1B-5C7892D8296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4502" y="1731963"/>
            <a:ext cx="5333471" cy="405923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9D55279-0C93-43BC-ABC4-4B12DF1DA82A}"/>
                  </a:ext>
                </a:extLst>
              </p14:cNvPr>
              <p14:cNvContentPartPr/>
              <p14:nvPr/>
            </p14:nvContentPartPr>
            <p14:xfrm>
              <a:off x="5742216" y="4473000"/>
              <a:ext cx="540000" cy="100440"/>
            </p14:xfrm>
          </p:contentPart>
        </mc:Choice>
        <mc:Fallback>
          <p:pic>
            <p:nvPicPr>
              <p:cNvPr id="3" name="Ink 2">
                <a:extLst>
                  <a:ext uri="{FF2B5EF4-FFF2-40B4-BE49-F238E27FC236}">
                    <a16:creationId xmlns:a16="http://schemas.microsoft.com/office/drawing/2014/main" id="{89D55279-0C93-43BC-ABC4-4B12DF1DA82A}"/>
                  </a:ext>
                </a:extLst>
              </p:cNvPr>
              <p:cNvPicPr/>
              <p:nvPr/>
            </p:nvPicPr>
            <p:blipFill>
              <a:blip r:embed="rId4"/>
              <a:stretch>
                <a:fillRect/>
              </a:stretch>
            </p:blipFill>
            <p:spPr>
              <a:xfrm>
                <a:off x="5679216" y="4410000"/>
                <a:ext cx="665640" cy="226080"/>
              </a:xfrm>
              <a:prstGeom prst="rect">
                <a:avLst/>
              </a:prstGeom>
            </p:spPr>
          </p:pic>
        </mc:Fallback>
      </mc:AlternateContent>
    </p:spTree>
    <p:extLst>
      <p:ext uri="{BB962C8B-B14F-4D97-AF65-F5344CB8AC3E}">
        <p14:creationId xmlns:p14="http://schemas.microsoft.com/office/powerpoint/2010/main" val="330774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780DA-7426-45A3-906D-28E0F62679BD}"/>
              </a:ext>
            </a:extLst>
          </p:cNvPr>
          <p:cNvSpPr>
            <a:spLocks noGrp="1"/>
          </p:cNvSpPr>
          <p:nvPr>
            <p:ph type="title"/>
          </p:nvPr>
        </p:nvSpPr>
        <p:spPr/>
        <p:txBody>
          <a:bodyPr/>
          <a:lstStyle/>
          <a:p>
            <a:r>
              <a:rPr lang="en-US" dirty="0"/>
              <a:t>DATA DICTIONARY </a:t>
            </a:r>
            <a:endParaRPr lang="en-IN" dirty="0"/>
          </a:p>
        </p:txBody>
      </p:sp>
      <p:sp>
        <p:nvSpPr>
          <p:cNvPr id="16" name="Text Placeholder 15">
            <a:extLst>
              <a:ext uri="{FF2B5EF4-FFF2-40B4-BE49-F238E27FC236}">
                <a16:creationId xmlns:a16="http://schemas.microsoft.com/office/drawing/2014/main" id="{DD11F0D1-F295-458E-9668-60C4BCA60AE1}"/>
              </a:ext>
            </a:extLst>
          </p:cNvPr>
          <p:cNvSpPr>
            <a:spLocks noGrp="1"/>
          </p:cNvSpPr>
          <p:nvPr>
            <p:ph type="body" idx="1"/>
          </p:nvPr>
        </p:nvSpPr>
        <p:spPr/>
        <p:txBody>
          <a:bodyPr/>
          <a:lstStyle/>
          <a:p>
            <a:r>
              <a:rPr lang="en-US" dirty="0"/>
              <a:t>TABLE : USER</a:t>
            </a:r>
            <a:endParaRPr lang="en-IN" dirty="0"/>
          </a:p>
        </p:txBody>
      </p:sp>
      <p:sp>
        <p:nvSpPr>
          <p:cNvPr id="18" name="Text Placeholder 17">
            <a:extLst>
              <a:ext uri="{FF2B5EF4-FFF2-40B4-BE49-F238E27FC236}">
                <a16:creationId xmlns:a16="http://schemas.microsoft.com/office/drawing/2014/main" id="{8C20D93E-B6DA-4ED7-87F0-AC2DB018FCEA}"/>
              </a:ext>
            </a:extLst>
          </p:cNvPr>
          <p:cNvSpPr>
            <a:spLocks noGrp="1"/>
          </p:cNvSpPr>
          <p:nvPr>
            <p:ph type="body" sz="quarter" idx="13"/>
          </p:nvPr>
        </p:nvSpPr>
        <p:spPr/>
        <p:txBody>
          <a:bodyPr/>
          <a:lstStyle/>
          <a:p>
            <a:r>
              <a:rPr lang="en-US" dirty="0"/>
              <a:t>TABLE : NGO</a:t>
            </a:r>
            <a:endParaRPr lang="en-IN" dirty="0"/>
          </a:p>
        </p:txBody>
      </p:sp>
      <p:pic>
        <p:nvPicPr>
          <p:cNvPr id="13" name="Content Placeholder 12">
            <a:extLst>
              <a:ext uri="{FF2B5EF4-FFF2-40B4-BE49-F238E27FC236}">
                <a16:creationId xmlns:a16="http://schemas.microsoft.com/office/drawing/2014/main" id="{3E1AAA68-6033-4EB4-8042-95EA5FB0FD6C}"/>
              </a:ext>
            </a:extLst>
          </p:cNvPr>
          <p:cNvPicPr>
            <a:picLocks noGrp="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435006" y="2663300"/>
            <a:ext cx="5038725" cy="3808521"/>
          </a:xfrm>
          <a:prstGeom prst="rect">
            <a:avLst/>
          </a:prstGeom>
          <a:noFill/>
          <a:ln>
            <a:noFill/>
          </a:ln>
        </p:spPr>
      </p:pic>
      <p:pic>
        <p:nvPicPr>
          <p:cNvPr id="14" name="Content Placeholder 13">
            <a:extLst>
              <a:ext uri="{FF2B5EF4-FFF2-40B4-BE49-F238E27FC236}">
                <a16:creationId xmlns:a16="http://schemas.microsoft.com/office/drawing/2014/main" id="{74732E5F-0131-4C28-A4FD-8358C22A6B96}"/>
              </a:ext>
            </a:extLst>
          </p:cNvPr>
          <p:cNvPicPr>
            <a:picLocks noGrp="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6096000" y="2663300"/>
            <a:ext cx="6096000" cy="3719745"/>
          </a:xfrm>
          <a:prstGeom prst="rect">
            <a:avLst/>
          </a:prstGeom>
          <a:noFill/>
          <a:ln>
            <a:noFill/>
          </a:ln>
        </p:spPr>
      </p:pic>
    </p:spTree>
    <p:extLst>
      <p:ext uri="{BB962C8B-B14F-4D97-AF65-F5344CB8AC3E}">
        <p14:creationId xmlns:p14="http://schemas.microsoft.com/office/powerpoint/2010/main" val="333020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84162F-2076-4775-AF53-F7A0EF1B13E4}"/>
              </a:ext>
            </a:extLst>
          </p:cNvPr>
          <p:cNvSpPr>
            <a:spLocks noGrp="1"/>
          </p:cNvSpPr>
          <p:nvPr>
            <p:ph type="body" idx="1"/>
          </p:nvPr>
        </p:nvSpPr>
        <p:spPr>
          <a:xfrm>
            <a:off x="924444" y="372863"/>
            <a:ext cx="4189093" cy="1038688"/>
          </a:xfrm>
        </p:spPr>
        <p:txBody>
          <a:bodyPr/>
          <a:lstStyle/>
          <a:p>
            <a:r>
              <a:rPr lang="en-US" dirty="0"/>
              <a:t>TABLE : VOLUNTEER</a:t>
            </a:r>
            <a:endParaRPr lang="en-IN" dirty="0"/>
          </a:p>
        </p:txBody>
      </p:sp>
      <p:sp>
        <p:nvSpPr>
          <p:cNvPr id="7" name="Text Placeholder 6">
            <a:extLst>
              <a:ext uri="{FF2B5EF4-FFF2-40B4-BE49-F238E27FC236}">
                <a16:creationId xmlns:a16="http://schemas.microsoft.com/office/drawing/2014/main" id="{C0561FCD-6775-4B4E-9C16-621A2FCA8099}"/>
              </a:ext>
            </a:extLst>
          </p:cNvPr>
          <p:cNvSpPr>
            <a:spLocks noGrp="1"/>
          </p:cNvSpPr>
          <p:nvPr>
            <p:ph type="body" sz="quarter" idx="13"/>
          </p:nvPr>
        </p:nvSpPr>
        <p:spPr>
          <a:xfrm>
            <a:off x="6702641" y="372863"/>
            <a:ext cx="4564915" cy="1038688"/>
          </a:xfrm>
        </p:spPr>
        <p:txBody>
          <a:bodyPr/>
          <a:lstStyle/>
          <a:p>
            <a:r>
              <a:rPr lang="en-US" dirty="0"/>
              <a:t>TABLE : FOOD</a:t>
            </a:r>
            <a:endParaRPr lang="en-IN" dirty="0"/>
          </a:p>
        </p:txBody>
      </p:sp>
      <p:pic>
        <p:nvPicPr>
          <p:cNvPr id="9" name="Picture 8">
            <a:extLst>
              <a:ext uri="{FF2B5EF4-FFF2-40B4-BE49-F238E27FC236}">
                <a16:creationId xmlns:a16="http://schemas.microsoft.com/office/drawing/2014/main" id="{5F3F000F-0E70-41D4-A067-02448D1597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0731" y="2441358"/>
            <a:ext cx="4297397" cy="1864311"/>
          </a:xfrm>
          <a:prstGeom prst="rect">
            <a:avLst/>
          </a:prstGeom>
          <a:noFill/>
          <a:ln>
            <a:noFill/>
          </a:ln>
        </p:spPr>
      </p:pic>
      <p:pic>
        <p:nvPicPr>
          <p:cNvPr id="10" name="Picture 9">
            <a:extLst>
              <a:ext uri="{FF2B5EF4-FFF2-40B4-BE49-F238E27FC236}">
                <a16:creationId xmlns:a16="http://schemas.microsoft.com/office/drawing/2014/main" id="{F66ED178-321E-4109-888D-340AFA7E1B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69476" y="2441359"/>
            <a:ext cx="4492101" cy="1864311"/>
          </a:xfrm>
          <a:prstGeom prst="rect">
            <a:avLst/>
          </a:prstGeom>
          <a:noFill/>
          <a:ln>
            <a:noFill/>
          </a:ln>
        </p:spPr>
      </p:pic>
    </p:spTree>
    <p:extLst>
      <p:ext uri="{BB962C8B-B14F-4D97-AF65-F5344CB8AC3E}">
        <p14:creationId xmlns:p14="http://schemas.microsoft.com/office/powerpoint/2010/main" val="276868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3BA7A8-58D9-4681-9D35-8DCF7B682CAD}"/>
              </a:ext>
            </a:extLst>
          </p:cNvPr>
          <p:cNvSpPr>
            <a:spLocks noGrp="1"/>
          </p:cNvSpPr>
          <p:nvPr>
            <p:ph type="ctrTitle"/>
          </p:nvPr>
        </p:nvSpPr>
        <p:spPr>
          <a:xfrm>
            <a:off x="1370693" y="402337"/>
            <a:ext cx="9440034" cy="609717"/>
          </a:xfrm>
        </p:spPr>
        <p:txBody>
          <a:bodyPr>
            <a:normAutofit fontScale="90000"/>
          </a:bodyPr>
          <a:lstStyle/>
          <a:p>
            <a:r>
              <a:rPr lang="en-US" dirty="0"/>
              <a:t>ACTIVITY DIAGRAM</a:t>
            </a:r>
            <a:endParaRPr lang="en-IN" dirty="0"/>
          </a:p>
        </p:txBody>
      </p:sp>
      <p:pic>
        <p:nvPicPr>
          <p:cNvPr id="11" name="Picture 10">
            <a:extLst>
              <a:ext uri="{FF2B5EF4-FFF2-40B4-BE49-F238E27FC236}">
                <a16:creationId xmlns:a16="http://schemas.microsoft.com/office/drawing/2014/main" id="{0F6BC070-679C-496A-B6B6-299DF019FFAB}"/>
              </a:ext>
            </a:extLst>
          </p:cNvPr>
          <p:cNvPicPr>
            <a:picLocks noChangeAspect="1"/>
          </p:cNvPicPr>
          <p:nvPr/>
        </p:nvPicPr>
        <p:blipFill>
          <a:blip r:embed="rId2"/>
          <a:stretch>
            <a:fillRect/>
          </a:stretch>
        </p:blipFill>
        <p:spPr>
          <a:xfrm>
            <a:off x="3230631" y="1242874"/>
            <a:ext cx="5730737" cy="5072031"/>
          </a:xfrm>
          <a:prstGeom prst="rect">
            <a:avLst/>
          </a:prstGeom>
        </p:spPr>
      </p:pic>
    </p:spTree>
    <p:extLst>
      <p:ext uri="{BB962C8B-B14F-4D97-AF65-F5344CB8AC3E}">
        <p14:creationId xmlns:p14="http://schemas.microsoft.com/office/powerpoint/2010/main" val="98802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3222-427D-40E7-AC27-9ACC45C558BF}"/>
              </a:ext>
            </a:extLst>
          </p:cNvPr>
          <p:cNvSpPr>
            <a:spLocks noGrp="1"/>
          </p:cNvSpPr>
          <p:nvPr>
            <p:ph type="title"/>
          </p:nvPr>
        </p:nvSpPr>
        <p:spPr>
          <a:xfrm>
            <a:off x="913795" y="609600"/>
            <a:ext cx="10353762" cy="670560"/>
          </a:xfrm>
        </p:spPr>
        <p:txBody>
          <a:bodyPr>
            <a:normAutofit fontScale="90000"/>
          </a:bodyPr>
          <a:lstStyle/>
          <a:p>
            <a:r>
              <a:rPr lang="en-US" dirty="0"/>
              <a:t>CLASS DIAGRAM</a:t>
            </a:r>
            <a:endParaRPr lang="en-IN" dirty="0"/>
          </a:p>
        </p:txBody>
      </p:sp>
      <p:pic>
        <p:nvPicPr>
          <p:cNvPr id="4" name="Content Placeholder 3">
            <a:extLst>
              <a:ext uri="{FF2B5EF4-FFF2-40B4-BE49-F238E27FC236}">
                <a16:creationId xmlns:a16="http://schemas.microsoft.com/office/drawing/2014/main" id="{A5AD97D2-ECA3-4530-B8F9-8FA6778A15C2}"/>
              </a:ext>
            </a:extLst>
          </p:cNvPr>
          <p:cNvPicPr>
            <a:picLocks noGrp="1" noChangeAspect="1"/>
          </p:cNvPicPr>
          <p:nvPr>
            <p:ph idx="1"/>
          </p:nvPr>
        </p:nvPicPr>
        <p:blipFill>
          <a:blip r:embed="rId2"/>
          <a:stretch>
            <a:fillRect/>
          </a:stretch>
        </p:blipFill>
        <p:spPr>
          <a:xfrm>
            <a:off x="915285" y="1663775"/>
            <a:ext cx="10351905" cy="4127350"/>
          </a:xfrm>
          <a:prstGeom prst="rect">
            <a:avLst/>
          </a:prstGeom>
        </p:spPr>
      </p:pic>
      <p:pic>
        <p:nvPicPr>
          <p:cNvPr id="5" name="Picture 4">
            <a:extLst>
              <a:ext uri="{FF2B5EF4-FFF2-40B4-BE49-F238E27FC236}">
                <a16:creationId xmlns:a16="http://schemas.microsoft.com/office/drawing/2014/main" id="{06708AEC-0DD4-49FD-AF2D-20EA61D87701}"/>
              </a:ext>
            </a:extLst>
          </p:cNvPr>
          <p:cNvPicPr/>
          <p:nvPr/>
        </p:nvPicPr>
        <p:blipFill>
          <a:blip r:embed="rId3">
            <a:extLst>
              <a:ext uri="{28A0092B-C50C-407E-A947-70E740481C1C}">
                <a14:useLocalDpi xmlns:a14="http://schemas.microsoft.com/office/drawing/2010/main" val="0"/>
              </a:ext>
            </a:extLst>
          </a:blip>
          <a:stretch>
            <a:fillRect/>
          </a:stretch>
        </p:blipFill>
        <p:spPr>
          <a:xfrm>
            <a:off x="2761488" y="1517903"/>
            <a:ext cx="7059168" cy="4897501"/>
          </a:xfrm>
          <a:prstGeom prst="rect">
            <a:avLst/>
          </a:prstGeom>
        </p:spPr>
      </p:pic>
    </p:spTree>
    <p:extLst>
      <p:ext uri="{BB962C8B-B14F-4D97-AF65-F5344CB8AC3E}">
        <p14:creationId xmlns:p14="http://schemas.microsoft.com/office/powerpoint/2010/main" val="875459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A1A1DC-E95A-46C9-8936-84DE5B038A51}"/>
              </a:ext>
            </a:extLst>
          </p:cNvPr>
          <p:cNvPicPr>
            <a:picLocks noGrp="1" noChangeAspect="1"/>
          </p:cNvPicPr>
          <p:nvPr>
            <p:ph idx="1"/>
          </p:nvPr>
        </p:nvPicPr>
        <p:blipFill>
          <a:blip r:embed="rId2"/>
          <a:stretch>
            <a:fillRect/>
          </a:stretch>
        </p:blipFill>
        <p:spPr>
          <a:xfrm>
            <a:off x="2483027" y="658368"/>
            <a:ext cx="7216421" cy="5669279"/>
          </a:xfrm>
        </p:spPr>
      </p:pic>
      <p:sp>
        <p:nvSpPr>
          <p:cNvPr id="2" name="TextBox 1">
            <a:extLst>
              <a:ext uri="{FF2B5EF4-FFF2-40B4-BE49-F238E27FC236}">
                <a16:creationId xmlns:a16="http://schemas.microsoft.com/office/drawing/2014/main" id="{A9683279-BCA2-41DB-9848-DCD28DC82DE1}"/>
              </a:ext>
            </a:extLst>
          </p:cNvPr>
          <p:cNvSpPr txBox="1"/>
          <p:nvPr/>
        </p:nvSpPr>
        <p:spPr>
          <a:xfrm>
            <a:off x="2565647" y="248575"/>
            <a:ext cx="4172504" cy="461665"/>
          </a:xfrm>
          <a:prstGeom prst="rect">
            <a:avLst/>
          </a:prstGeom>
          <a:noFill/>
        </p:spPr>
        <p:txBody>
          <a:bodyPr wrap="square" rtlCol="0">
            <a:spAutoFit/>
          </a:bodyPr>
          <a:lstStyle/>
          <a:p>
            <a:r>
              <a:rPr lang="en-US" sz="2400" dirty="0"/>
              <a:t>IMPLEMENTATION</a:t>
            </a:r>
            <a:r>
              <a:rPr lang="en-US" dirty="0"/>
              <a:t> </a:t>
            </a:r>
            <a:endParaRPr lang="en-IN" dirty="0"/>
          </a:p>
        </p:txBody>
      </p:sp>
    </p:spTree>
    <p:extLst>
      <p:ext uri="{BB962C8B-B14F-4D97-AF65-F5344CB8AC3E}">
        <p14:creationId xmlns:p14="http://schemas.microsoft.com/office/powerpoint/2010/main" val="407979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20E412-8D3F-4C97-989B-E5C822572014}"/>
              </a:ext>
            </a:extLst>
          </p:cNvPr>
          <p:cNvPicPr>
            <a:picLocks noChangeAspect="1"/>
          </p:cNvPicPr>
          <p:nvPr/>
        </p:nvPicPr>
        <p:blipFill>
          <a:blip r:embed="rId2"/>
          <a:stretch>
            <a:fillRect/>
          </a:stretch>
        </p:blipFill>
        <p:spPr>
          <a:xfrm>
            <a:off x="0" y="731520"/>
            <a:ext cx="6583680" cy="5468112"/>
          </a:xfrm>
          <a:prstGeom prst="rect">
            <a:avLst/>
          </a:prstGeom>
        </p:spPr>
      </p:pic>
      <p:pic>
        <p:nvPicPr>
          <p:cNvPr id="12" name="Picture 11">
            <a:extLst>
              <a:ext uri="{FF2B5EF4-FFF2-40B4-BE49-F238E27FC236}">
                <a16:creationId xmlns:a16="http://schemas.microsoft.com/office/drawing/2014/main" id="{2185C338-ACA3-4EF4-B0DD-002B50406BFB}"/>
              </a:ext>
            </a:extLst>
          </p:cNvPr>
          <p:cNvPicPr>
            <a:picLocks noChangeAspect="1"/>
          </p:cNvPicPr>
          <p:nvPr/>
        </p:nvPicPr>
        <p:blipFill>
          <a:blip r:embed="rId3"/>
          <a:stretch>
            <a:fillRect/>
          </a:stretch>
        </p:blipFill>
        <p:spPr>
          <a:xfrm>
            <a:off x="6766560" y="731520"/>
            <a:ext cx="5425440" cy="5468112"/>
          </a:xfrm>
          <a:prstGeom prst="rect">
            <a:avLst/>
          </a:prstGeom>
        </p:spPr>
      </p:pic>
    </p:spTree>
    <p:extLst>
      <p:ext uri="{BB962C8B-B14F-4D97-AF65-F5344CB8AC3E}">
        <p14:creationId xmlns:p14="http://schemas.microsoft.com/office/powerpoint/2010/main" val="160560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0A9C32-6537-4C2E-8110-FAA5A4A3779F}"/>
              </a:ext>
            </a:extLst>
          </p:cNvPr>
          <p:cNvPicPr>
            <a:picLocks noChangeAspect="1"/>
          </p:cNvPicPr>
          <p:nvPr/>
        </p:nvPicPr>
        <p:blipFill>
          <a:blip r:embed="rId2"/>
          <a:stretch>
            <a:fillRect/>
          </a:stretch>
        </p:blipFill>
        <p:spPr>
          <a:xfrm>
            <a:off x="0" y="749808"/>
            <a:ext cx="5943600" cy="5266944"/>
          </a:xfrm>
          <a:prstGeom prst="rect">
            <a:avLst/>
          </a:prstGeom>
        </p:spPr>
      </p:pic>
      <p:pic>
        <p:nvPicPr>
          <p:cNvPr id="10" name="Picture 9">
            <a:extLst>
              <a:ext uri="{FF2B5EF4-FFF2-40B4-BE49-F238E27FC236}">
                <a16:creationId xmlns:a16="http://schemas.microsoft.com/office/drawing/2014/main" id="{A05C6A89-76BD-4FB5-A244-13BF2DD303C4}"/>
              </a:ext>
            </a:extLst>
          </p:cNvPr>
          <p:cNvPicPr>
            <a:picLocks noChangeAspect="1"/>
          </p:cNvPicPr>
          <p:nvPr/>
        </p:nvPicPr>
        <p:blipFill>
          <a:blip r:embed="rId3"/>
          <a:stretch>
            <a:fillRect/>
          </a:stretch>
        </p:blipFill>
        <p:spPr>
          <a:xfrm>
            <a:off x="6248400" y="749808"/>
            <a:ext cx="5943600" cy="5358384"/>
          </a:xfrm>
          <a:prstGeom prst="rect">
            <a:avLst/>
          </a:prstGeom>
        </p:spPr>
      </p:pic>
    </p:spTree>
    <p:extLst>
      <p:ext uri="{BB962C8B-B14F-4D97-AF65-F5344CB8AC3E}">
        <p14:creationId xmlns:p14="http://schemas.microsoft.com/office/powerpoint/2010/main" val="2054513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CD4D-8C1A-471D-A3C5-59E0A16E52D1}"/>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FB6E1F14-9C83-46AA-974B-5B7389510EA3}"/>
              </a:ext>
            </a:extLst>
          </p:cNvPr>
          <p:cNvSpPr>
            <a:spLocks noGrp="1"/>
          </p:cNvSpPr>
          <p:nvPr>
            <p:ph idx="1"/>
          </p:nvPr>
        </p:nvSpPr>
        <p:spPr/>
        <p:txBody>
          <a:bodyPr/>
          <a:lstStyle/>
          <a:p>
            <a:r>
              <a:rPr lang="en-US" sz="1800" dirty="0">
                <a:solidFill>
                  <a:schemeClr val="tx1"/>
                </a:solidFill>
                <a:effectLst/>
                <a:latin typeface="Times New Roman" panose="02020603050405020304" pitchFamily="18" charset="0"/>
                <a:ea typeface="Calibri" panose="020F0502020204030204" pitchFamily="34" charset="0"/>
              </a:rPr>
              <a:t>There is growing evidence that a significant share of global food is thrown away. Reducing food waste is a key sustainability challenge for the food service industry.  </a:t>
            </a:r>
            <a:r>
              <a:rPr lang="en-US" sz="1800" dirty="0">
                <a:solidFill>
                  <a:srgbClr val="111111"/>
                </a:solidFill>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Everyday people are wasting food. </a:t>
            </a:r>
          </a:p>
          <a:p>
            <a:pPr marL="36900" indent="0">
              <a:buNone/>
            </a:pP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We are designing this website in order to reduce that food wastage problem. In this software the donor(the one who has extra food) can  enter their Location, amount of food they want to </a:t>
            </a:r>
            <a:r>
              <a:rPr lang="en-US" sz="1800" dirty="0" err="1">
                <a:effectLst/>
                <a:latin typeface="Times New Roman" panose="02020603050405020304" pitchFamily="18" charset="0"/>
                <a:ea typeface="Calibri" panose="020F0502020204030204" pitchFamily="34" charset="0"/>
              </a:rPr>
              <a:t>distribute.Then</a:t>
            </a:r>
            <a:r>
              <a:rPr lang="en-US" sz="1800" dirty="0">
                <a:effectLst/>
                <a:latin typeface="Times New Roman" panose="02020603050405020304" pitchFamily="18" charset="0"/>
                <a:ea typeface="Calibri" panose="020F0502020204030204" pitchFamily="34" charset="0"/>
              </a:rPr>
              <a:t> a simple notification is generated in the website and  the agent among that location can login &amp; can gather the details of the food donor .The donor can hold an account in this application &amp; whenever there is food wastage he can login and enter the details of food and location.</a:t>
            </a:r>
            <a:endParaRPr lang="en-IN" dirty="0"/>
          </a:p>
        </p:txBody>
      </p:sp>
    </p:spTree>
    <p:extLst>
      <p:ext uri="{BB962C8B-B14F-4D97-AF65-F5344CB8AC3E}">
        <p14:creationId xmlns:p14="http://schemas.microsoft.com/office/powerpoint/2010/main" val="424950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8E55A-48B2-425C-B82C-A7F392EC8816}"/>
              </a:ext>
            </a:extLst>
          </p:cNvPr>
          <p:cNvPicPr>
            <a:picLocks noChangeAspect="1"/>
          </p:cNvPicPr>
          <p:nvPr/>
        </p:nvPicPr>
        <p:blipFill>
          <a:blip r:embed="rId2"/>
          <a:stretch>
            <a:fillRect/>
          </a:stretch>
        </p:blipFill>
        <p:spPr>
          <a:xfrm>
            <a:off x="0" y="877824"/>
            <a:ext cx="6547104" cy="4425696"/>
          </a:xfrm>
          <a:prstGeom prst="rect">
            <a:avLst/>
          </a:prstGeom>
        </p:spPr>
      </p:pic>
      <p:pic>
        <p:nvPicPr>
          <p:cNvPr id="5" name="Picture 4">
            <a:extLst>
              <a:ext uri="{FF2B5EF4-FFF2-40B4-BE49-F238E27FC236}">
                <a16:creationId xmlns:a16="http://schemas.microsoft.com/office/drawing/2014/main" id="{C9B4FED0-B86C-4983-9A77-B5DF42294B59}"/>
              </a:ext>
            </a:extLst>
          </p:cNvPr>
          <p:cNvPicPr>
            <a:picLocks noChangeAspect="1"/>
          </p:cNvPicPr>
          <p:nvPr/>
        </p:nvPicPr>
        <p:blipFill>
          <a:blip r:embed="rId3"/>
          <a:stretch>
            <a:fillRect/>
          </a:stretch>
        </p:blipFill>
        <p:spPr>
          <a:xfrm>
            <a:off x="6547104" y="877824"/>
            <a:ext cx="5644896" cy="4425696"/>
          </a:xfrm>
          <a:prstGeom prst="rect">
            <a:avLst/>
          </a:prstGeom>
        </p:spPr>
      </p:pic>
    </p:spTree>
    <p:extLst>
      <p:ext uri="{BB962C8B-B14F-4D97-AF65-F5344CB8AC3E}">
        <p14:creationId xmlns:p14="http://schemas.microsoft.com/office/powerpoint/2010/main" val="1360990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751EE-DDD4-4250-ACF1-69FA2FE33D9C}"/>
              </a:ext>
            </a:extLst>
          </p:cNvPr>
          <p:cNvPicPr>
            <a:picLocks noChangeAspect="1"/>
          </p:cNvPicPr>
          <p:nvPr/>
        </p:nvPicPr>
        <p:blipFill>
          <a:blip r:embed="rId2"/>
          <a:stretch>
            <a:fillRect/>
          </a:stretch>
        </p:blipFill>
        <p:spPr>
          <a:xfrm>
            <a:off x="0" y="585216"/>
            <a:ext cx="12192000" cy="5266944"/>
          </a:xfrm>
          <a:prstGeom prst="rect">
            <a:avLst/>
          </a:prstGeom>
        </p:spPr>
      </p:pic>
    </p:spTree>
    <p:extLst>
      <p:ext uri="{BB962C8B-B14F-4D97-AF65-F5344CB8AC3E}">
        <p14:creationId xmlns:p14="http://schemas.microsoft.com/office/powerpoint/2010/main" val="4080486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1A7B8-935F-44FA-A78C-6581B3396729}"/>
              </a:ext>
            </a:extLst>
          </p:cNvPr>
          <p:cNvPicPr>
            <a:picLocks noChangeAspect="1"/>
          </p:cNvPicPr>
          <p:nvPr/>
        </p:nvPicPr>
        <p:blipFill>
          <a:blip r:embed="rId2"/>
          <a:stretch>
            <a:fillRect/>
          </a:stretch>
        </p:blipFill>
        <p:spPr>
          <a:xfrm>
            <a:off x="62143" y="336996"/>
            <a:ext cx="6705481" cy="4974336"/>
          </a:xfrm>
          <a:prstGeom prst="rect">
            <a:avLst/>
          </a:prstGeom>
        </p:spPr>
      </p:pic>
      <p:pic>
        <p:nvPicPr>
          <p:cNvPr id="7" name="Picture 6">
            <a:extLst>
              <a:ext uri="{FF2B5EF4-FFF2-40B4-BE49-F238E27FC236}">
                <a16:creationId xmlns:a16="http://schemas.microsoft.com/office/drawing/2014/main" id="{3DCD8C5E-A802-49E2-BA8D-F11CC05CDE20}"/>
              </a:ext>
            </a:extLst>
          </p:cNvPr>
          <p:cNvPicPr>
            <a:picLocks noChangeAspect="1"/>
          </p:cNvPicPr>
          <p:nvPr/>
        </p:nvPicPr>
        <p:blipFill>
          <a:blip r:embed="rId3"/>
          <a:stretch>
            <a:fillRect/>
          </a:stretch>
        </p:blipFill>
        <p:spPr>
          <a:xfrm>
            <a:off x="6880194" y="310363"/>
            <a:ext cx="5311806" cy="5000969"/>
          </a:xfrm>
          <a:prstGeom prst="rect">
            <a:avLst/>
          </a:prstGeom>
        </p:spPr>
      </p:pic>
    </p:spTree>
    <p:extLst>
      <p:ext uri="{BB962C8B-B14F-4D97-AF65-F5344CB8AC3E}">
        <p14:creationId xmlns:p14="http://schemas.microsoft.com/office/powerpoint/2010/main" val="407839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3DA8-0B8C-4944-9800-5285896C38A4}"/>
              </a:ext>
            </a:extLst>
          </p:cNvPr>
          <p:cNvPicPr>
            <a:picLocks noChangeAspect="1"/>
          </p:cNvPicPr>
          <p:nvPr/>
        </p:nvPicPr>
        <p:blipFill>
          <a:blip r:embed="rId2"/>
          <a:stretch>
            <a:fillRect/>
          </a:stretch>
        </p:blipFill>
        <p:spPr>
          <a:xfrm>
            <a:off x="0" y="443883"/>
            <a:ext cx="7421732" cy="6125594"/>
          </a:xfrm>
          <a:prstGeom prst="rect">
            <a:avLst/>
          </a:prstGeom>
        </p:spPr>
      </p:pic>
      <p:pic>
        <p:nvPicPr>
          <p:cNvPr id="5" name="Picture 4">
            <a:extLst>
              <a:ext uri="{FF2B5EF4-FFF2-40B4-BE49-F238E27FC236}">
                <a16:creationId xmlns:a16="http://schemas.microsoft.com/office/drawing/2014/main" id="{BA3D055E-CBFD-4F29-9B5D-CAEB9FBF6350}"/>
              </a:ext>
            </a:extLst>
          </p:cNvPr>
          <p:cNvPicPr>
            <a:picLocks noChangeAspect="1"/>
          </p:cNvPicPr>
          <p:nvPr/>
        </p:nvPicPr>
        <p:blipFill>
          <a:blip r:embed="rId3"/>
          <a:stretch>
            <a:fillRect/>
          </a:stretch>
        </p:blipFill>
        <p:spPr>
          <a:xfrm>
            <a:off x="7519386" y="443882"/>
            <a:ext cx="4672614" cy="6125595"/>
          </a:xfrm>
          <a:prstGeom prst="rect">
            <a:avLst/>
          </a:prstGeom>
        </p:spPr>
      </p:pic>
    </p:spTree>
    <p:extLst>
      <p:ext uri="{BB962C8B-B14F-4D97-AF65-F5344CB8AC3E}">
        <p14:creationId xmlns:p14="http://schemas.microsoft.com/office/powerpoint/2010/main" val="3519852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BB1EF-7B40-4884-8846-C7E2A934D5C0}"/>
              </a:ext>
            </a:extLst>
          </p:cNvPr>
          <p:cNvPicPr>
            <a:picLocks noChangeAspect="1"/>
          </p:cNvPicPr>
          <p:nvPr/>
        </p:nvPicPr>
        <p:blipFill>
          <a:blip r:embed="rId2"/>
          <a:stretch>
            <a:fillRect/>
          </a:stretch>
        </p:blipFill>
        <p:spPr>
          <a:xfrm>
            <a:off x="0" y="461639"/>
            <a:ext cx="12192000" cy="5726098"/>
          </a:xfrm>
          <a:prstGeom prst="rect">
            <a:avLst/>
          </a:prstGeom>
        </p:spPr>
      </p:pic>
    </p:spTree>
    <p:extLst>
      <p:ext uri="{BB962C8B-B14F-4D97-AF65-F5344CB8AC3E}">
        <p14:creationId xmlns:p14="http://schemas.microsoft.com/office/powerpoint/2010/main" val="2845318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D45CB-1DB3-4264-9C71-DB42C7B516BF}"/>
              </a:ext>
            </a:extLst>
          </p:cNvPr>
          <p:cNvPicPr>
            <a:picLocks noChangeAspect="1"/>
          </p:cNvPicPr>
          <p:nvPr/>
        </p:nvPicPr>
        <p:blipFill>
          <a:blip r:embed="rId2"/>
          <a:stretch>
            <a:fillRect/>
          </a:stretch>
        </p:blipFill>
        <p:spPr>
          <a:xfrm>
            <a:off x="363984" y="399495"/>
            <a:ext cx="11319030" cy="5726098"/>
          </a:xfrm>
          <a:prstGeom prst="rect">
            <a:avLst/>
          </a:prstGeom>
        </p:spPr>
      </p:pic>
    </p:spTree>
    <p:extLst>
      <p:ext uri="{BB962C8B-B14F-4D97-AF65-F5344CB8AC3E}">
        <p14:creationId xmlns:p14="http://schemas.microsoft.com/office/powerpoint/2010/main" val="145824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B6BC-0229-45BB-8BB6-703D8ED4D819}"/>
              </a:ext>
            </a:extLst>
          </p:cNvPr>
          <p:cNvSpPr>
            <a:spLocks noGrp="1"/>
          </p:cNvSpPr>
          <p:nvPr>
            <p:ph type="title"/>
          </p:nvPr>
        </p:nvSpPr>
        <p:spPr>
          <a:xfrm>
            <a:off x="919119" y="3033204"/>
            <a:ext cx="10353762" cy="970450"/>
          </a:xfrm>
        </p:spPr>
        <p:txBody>
          <a:bodyPr/>
          <a:lstStyle/>
          <a:p>
            <a:r>
              <a:rPr lang="en-US"/>
              <a:t>THANK YOU</a:t>
            </a:r>
            <a:endParaRPr lang="en-IN"/>
          </a:p>
        </p:txBody>
      </p:sp>
    </p:spTree>
    <p:extLst>
      <p:ext uri="{BB962C8B-B14F-4D97-AF65-F5344CB8AC3E}">
        <p14:creationId xmlns:p14="http://schemas.microsoft.com/office/powerpoint/2010/main" val="45451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0633-6DD9-47E5-8B29-E3795E946429}"/>
              </a:ext>
            </a:extLst>
          </p:cNvPr>
          <p:cNvSpPr>
            <a:spLocks noGrp="1"/>
          </p:cNvSpPr>
          <p:nvPr>
            <p:ph type="ctrTitle"/>
          </p:nvPr>
        </p:nvSpPr>
        <p:spPr>
          <a:xfrm>
            <a:off x="1370693" y="859537"/>
            <a:ext cx="9440034" cy="731520"/>
          </a:xfrm>
        </p:spPr>
        <p:txBody>
          <a:bodyPr>
            <a:normAutofit/>
          </a:bodyPr>
          <a:lstStyle/>
          <a:p>
            <a:r>
              <a:rPr lang="en-US" sz="3200" dirty="0"/>
              <a:t>FUNCTIONAL REQUIREMENTS</a:t>
            </a:r>
            <a:endParaRPr lang="en-IN" sz="3200" dirty="0"/>
          </a:p>
        </p:txBody>
      </p:sp>
      <p:sp>
        <p:nvSpPr>
          <p:cNvPr id="3" name="Subtitle 2">
            <a:extLst>
              <a:ext uri="{FF2B5EF4-FFF2-40B4-BE49-F238E27FC236}">
                <a16:creationId xmlns:a16="http://schemas.microsoft.com/office/drawing/2014/main" id="{8CC4788A-1727-4758-BA8F-81FC0228234C}"/>
              </a:ext>
            </a:extLst>
          </p:cNvPr>
          <p:cNvSpPr>
            <a:spLocks noGrp="1"/>
          </p:cNvSpPr>
          <p:nvPr>
            <p:ph type="subTitle" idx="1"/>
          </p:nvPr>
        </p:nvSpPr>
        <p:spPr>
          <a:xfrm>
            <a:off x="1370693" y="1784413"/>
            <a:ext cx="9440034" cy="4561524"/>
          </a:xfrm>
        </p:spPr>
        <p:txBody>
          <a:bodyPr>
            <a:normAutofit lnSpcReduction="10000"/>
          </a:bodyPr>
          <a:lstStyle/>
          <a:p>
            <a:pPr marL="342900" lvl="0" indent="-342900" algn="l">
              <a:lnSpc>
                <a:spcPct val="115000"/>
              </a:lnSpc>
              <a:buFont typeface="+mj-lt"/>
              <a:buAutoNum type="alphaUcParenR"/>
            </a:pPr>
            <a:r>
              <a:rPr lang="en-US" sz="1200" dirty="0">
                <a:effectLst/>
                <a:latin typeface="Times New Roman" panose="02020603050405020304" pitchFamily="18" charset="0"/>
                <a:ea typeface="Times New Roman" panose="02020603050405020304" pitchFamily="18" charset="0"/>
              </a:rPr>
              <a:t>NGOs</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Authentication</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Uploading organization info.</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Booking acceptance/decline</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Room for cancellation</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Customer Feedback</a:t>
            </a:r>
            <a:endParaRPr lang="en-IN" sz="1100" dirty="0">
              <a:effectLst/>
              <a:latin typeface="Times New Roman" panose="02020603050405020304" pitchFamily="18" charset="0"/>
              <a:ea typeface="Times New Roman" panose="02020603050405020304" pitchFamily="18" charset="0"/>
            </a:endParaRPr>
          </a:p>
          <a:p>
            <a:pPr marL="342900" lvl="0" indent="-342900" algn="l">
              <a:lnSpc>
                <a:spcPct val="115000"/>
              </a:lnSpc>
              <a:buFont typeface="+mj-lt"/>
              <a:buAutoNum type="alphaUcParenR"/>
            </a:pPr>
            <a:r>
              <a:rPr lang="en-US" sz="1200" dirty="0">
                <a:effectLst/>
                <a:latin typeface="Times New Roman" panose="02020603050405020304" pitchFamily="18" charset="0"/>
                <a:ea typeface="Times New Roman" panose="02020603050405020304" pitchFamily="18" charset="0"/>
              </a:rPr>
              <a:t>Users</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Location based service</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User information</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Usage history</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User authentication</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Addition and Modification of information</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Assign user passwords</a:t>
            </a:r>
            <a:endParaRPr lang="en-IN" sz="1100" dirty="0">
              <a:effectLst/>
              <a:latin typeface="Times New Roman" panose="02020603050405020304" pitchFamily="18" charset="0"/>
              <a:ea typeface="Times New Roman" panose="02020603050405020304" pitchFamily="18" charset="0"/>
            </a:endParaRPr>
          </a:p>
          <a:p>
            <a:pPr marL="742950" lvl="1" indent="-285750" algn="l">
              <a:lnSpc>
                <a:spcPct val="115000"/>
              </a:lnSpc>
              <a:buFont typeface="+mj-lt"/>
              <a:buAutoNum type="alphaLcPeriod"/>
            </a:pPr>
            <a:r>
              <a:rPr lang="en-US" sz="1200" dirty="0">
                <a:effectLst/>
                <a:latin typeface="Times New Roman" panose="02020603050405020304" pitchFamily="18" charset="0"/>
                <a:ea typeface="Times New Roman" panose="02020603050405020304" pitchFamily="18" charset="0"/>
              </a:rPr>
              <a:t>Be a Volunteers </a:t>
            </a:r>
            <a:endParaRPr lang="en-IN" sz="11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3530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CDE4-8BC5-4C3E-A89A-0FAE04B06F65}"/>
              </a:ext>
            </a:extLst>
          </p:cNvPr>
          <p:cNvSpPr>
            <a:spLocks noGrp="1"/>
          </p:cNvSpPr>
          <p:nvPr>
            <p:ph type="title"/>
          </p:nvPr>
        </p:nvSpPr>
        <p:spPr/>
        <p:txBody>
          <a:bodyPr>
            <a:normAutofit fontScale="90000"/>
          </a:bodyPr>
          <a:lstStyle/>
          <a:p>
            <a:r>
              <a:rPr lang="en-US" sz="4000" b="1" dirty="0">
                <a:effectLst/>
                <a:latin typeface="Times New Roman" panose="02020603050405020304" pitchFamily="18" charset="0"/>
                <a:ea typeface="Times New Roman" panose="02020603050405020304" pitchFamily="18" charset="0"/>
              </a:rPr>
              <a:t>Non-Functional Requirements</a:t>
            </a:r>
            <a:br>
              <a:rPr lang="en-IN" sz="40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ED51878-7ADB-48F0-BB53-E3A85880792D}"/>
              </a:ext>
            </a:extLst>
          </p:cNvPr>
          <p:cNvSpPr>
            <a:spLocks noGrp="1"/>
          </p:cNvSpPr>
          <p:nvPr>
            <p:ph idx="1"/>
          </p:nvPr>
        </p:nvSpPr>
        <p:spPr/>
        <p:txBody>
          <a:bodyPr>
            <a:normAutofit/>
          </a:bodyPr>
          <a:lstStyle/>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Interactive UI</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Database Security and availability</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Good search module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News Feed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Availability of Volunteers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Mobile friendly</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Good response time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Live Tracking</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SzPts val="1400"/>
              <a:buFont typeface="+mj-lt"/>
              <a:buAutoNum type="alphaLcPeriod"/>
            </a:pPr>
            <a:r>
              <a:rPr lang="en-US" sz="1800" dirty="0">
                <a:effectLst/>
                <a:latin typeface="Times New Roman" panose="02020603050405020304" pitchFamily="18" charset="0"/>
                <a:ea typeface="Times New Roman" panose="02020603050405020304" pitchFamily="18" charset="0"/>
              </a:rPr>
              <a:t>Better recommendations</a:t>
            </a:r>
            <a:endParaRPr lang="en-IN" sz="1800" dirty="0">
              <a:effectLst/>
              <a:latin typeface="Times New Roman" panose="02020603050405020304" pitchFamily="18" charset="0"/>
              <a:ea typeface="Times New Roman" panose="02020603050405020304" pitchFamily="18" charset="0"/>
            </a:endParaRPr>
          </a:p>
          <a:p>
            <a:pPr marL="859155" indent="-229235">
              <a:lnSpc>
                <a:spcPct val="115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8280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447B-BA4F-443B-9D24-06B5D2B61013}"/>
              </a:ext>
            </a:extLst>
          </p:cNvPr>
          <p:cNvSpPr>
            <a:spLocks noGrp="1"/>
          </p:cNvSpPr>
          <p:nvPr>
            <p:ph type="title"/>
          </p:nvPr>
        </p:nvSpPr>
        <p:spPr>
          <a:xfrm>
            <a:off x="913795" y="609600"/>
            <a:ext cx="10353762" cy="686540"/>
          </a:xfrm>
        </p:spPr>
        <p:txBody>
          <a:bodyPr>
            <a:normAutofit fontScale="90000"/>
          </a:bodyPr>
          <a:lstStyle/>
          <a:p>
            <a:r>
              <a:rPr lang="en-US" dirty="0"/>
              <a:t>MARKET SURVEY</a:t>
            </a:r>
            <a:endParaRPr lang="en-IN" dirty="0"/>
          </a:p>
        </p:txBody>
      </p:sp>
      <p:sp>
        <p:nvSpPr>
          <p:cNvPr id="3" name="Content Placeholder 2">
            <a:extLst>
              <a:ext uri="{FF2B5EF4-FFF2-40B4-BE49-F238E27FC236}">
                <a16:creationId xmlns:a16="http://schemas.microsoft.com/office/drawing/2014/main" id="{0DBEB4DE-8AC3-4B4F-9805-38D2C41A8CDC}"/>
              </a:ext>
            </a:extLst>
          </p:cNvPr>
          <p:cNvSpPr>
            <a:spLocks noGrp="1"/>
          </p:cNvSpPr>
          <p:nvPr>
            <p:ph idx="1"/>
          </p:nvPr>
        </p:nvSpPr>
        <p:spPr/>
        <p:txBody>
          <a:bodyPr/>
          <a:lstStyle/>
          <a:p>
            <a:pPr marL="36900" indent="0" algn="just">
              <a:lnSpc>
                <a:spcPct val="115000"/>
              </a:lnSpc>
              <a:spcAft>
                <a:spcPts val="1000"/>
              </a:spcAft>
              <a:buNone/>
            </a:pPr>
            <a:endParaRPr lang="en-IN" sz="18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p>
            <a:pPr algn="just">
              <a:lnSpc>
                <a:spcPct val="115000"/>
              </a:lnSpc>
              <a:spcAft>
                <a:spcPts val="1000"/>
              </a:spcAft>
            </a:pPr>
            <a:r>
              <a:rPr lang="en-US" sz="1800" spc="40" dirty="0">
                <a:solidFill>
                  <a:schemeClr val="tx1"/>
                </a:solidFill>
                <a:effectLst/>
                <a:latin typeface="Titillium Web" panose="00000500000000000000" pitchFamily="2" charset="0"/>
                <a:ea typeface="Calibri" panose="020F0502020204030204" pitchFamily="34" charset="0"/>
                <a:cs typeface="Shruti" panose="020B0502040204020203" pitchFamily="34" charset="0"/>
              </a:rPr>
              <a:t>The global food waste management market grew at a CAGR of around 5% during 2015-2020. Food waste management involves various activities that are essential for disposing of food waste. It also includes the waste prevention, collection, treatment, recovery, transportation as well as recycling with the help of various management procedures. Some of these disposal techniques include landfills, composting, and anaerobic digestion of the generated wastes that are being employed across the commercial and residential segments. The increasing requirement for food waste management can be largely attributed to the rise in food processing waste, which includes agricultural, dairy food, poultry and seafood processing waste.</a:t>
            </a:r>
            <a:endParaRPr lang="en-IN" sz="18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88040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322B9C-46B9-4F52-BCD9-C2EBAFC77E1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35603" y="558800"/>
            <a:ext cx="9711268" cy="5462588"/>
          </a:xfrm>
          <a:prstGeom prst="rect">
            <a:avLst/>
          </a:prstGeom>
        </p:spPr>
      </p:pic>
    </p:spTree>
    <p:extLst>
      <p:ext uri="{BB962C8B-B14F-4D97-AF65-F5344CB8AC3E}">
        <p14:creationId xmlns:p14="http://schemas.microsoft.com/office/powerpoint/2010/main" val="226670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E7D036E-382F-40FE-AA90-74DA9814D895}"/>
              </a:ext>
            </a:extLst>
          </p:cNvPr>
          <p:cNvGraphicFramePr>
            <a:graphicFrameLocks noGrp="1"/>
          </p:cNvGraphicFramePr>
          <p:nvPr>
            <p:ph idx="1"/>
            <p:extLst>
              <p:ext uri="{D42A27DB-BD31-4B8C-83A1-F6EECF244321}">
                <p14:modId xmlns:p14="http://schemas.microsoft.com/office/powerpoint/2010/main" val="3619750242"/>
              </p:ext>
            </p:extLst>
          </p:nvPr>
        </p:nvGraphicFramePr>
        <p:xfrm>
          <a:off x="1704513" y="187395"/>
          <a:ext cx="8877670" cy="6483209"/>
        </p:xfrm>
        <a:graphic>
          <a:graphicData uri="http://schemas.openxmlformats.org/drawingml/2006/table">
            <a:tbl>
              <a:tblPr/>
              <a:tblGrid>
                <a:gridCol w="2370337">
                  <a:extLst>
                    <a:ext uri="{9D8B030D-6E8A-4147-A177-3AD203B41FA5}">
                      <a16:colId xmlns:a16="http://schemas.microsoft.com/office/drawing/2014/main" val="589024471"/>
                    </a:ext>
                  </a:extLst>
                </a:gridCol>
                <a:gridCol w="6507333">
                  <a:extLst>
                    <a:ext uri="{9D8B030D-6E8A-4147-A177-3AD203B41FA5}">
                      <a16:colId xmlns:a16="http://schemas.microsoft.com/office/drawing/2014/main" val="1507077730"/>
                    </a:ext>
                  </a:extLst>
                </a:gridCol>
              </a:tblGrid>
              <a:tr h="202555">
                <a:tc>
                  <a:txBody>
                    <a:bodyPr/>
                    <a:lstStyle/>
                    <a:p>
                      <a:pPr algn="ctr"/>
                      <a:r>
                        <a:rPr lang="en-IN" sz="1000" b="1">
                          <a:solidFill>
                            <a:srgbClr val="FFFFFF"/>
                          </a:solidFill>
                          <a:effectLst/>
                        </a:rPr>
                        <a:t>Report Attribute</a:t>
                      </a:r>
                      <a:endParaRPr lang="en-IN" sz="1000">
                        <a:solidFill>
                          <a:srgbClr val="FFFFFF"/>
                        </a:solidFill>
                        <a:effectLst/>
                      </a:endParaRPr>
                    </a:p>
                  </a:txBody>
                  <a:tcPr marL="50639" marR="50639" marT="25319" marB="25319" anchor="ctr">
                    <a:lnL w="7620" cap="flat" cmpd="sng" algn="ctr">
                      <a:solidFill>
                        <a:srgbClr val="7F69A4"/>
                      </a:solidFill>
                      <a:prstDash val="solid"/>
                      <a:round/>
                      <a:headEnd type="none" w="med" len="med"/>
                      <a:tailEnd type="none" w="med" len="med"/>
                    </a:lnL>
                    <a:lnR w="7620" cap="flat" cmpd="sng" algn="ctr">
                      <a:solidFill>
                        <a:srgbClr val="7F69A4"/>
                      </a:solidFill>
                      <a:prstDash val="solid"/>
                      <a:round/>
                      <a:headEnd type="none" w="med" len="med"/>
                      <a:tailEnd type="none" w="med" len="med"/>
                    </a:lnR>
                    <a:lnT w="7620" cap="flat" cmpd="sng" algn="ctr">
                      <a:solidFill>
                        <a:srgbClr val="7F69A4"/>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351049"/>
                    </a:solidFill>
                  </a:tcPr>
                </a:tc>
                <a:tc>
                  <a:txBody>
                    <a:bodyPr/>
                    <a:lstStyle/>
                    <a:p>
                      <a:pPr algn="ctr"/>
                      <a:r>
                        <a:rPr lang="en-IN" sz="1000" b="1">
                          <a:solidFill>
                            <a:srgbClr val="FFFFFF"/>
                          </a:solidFill>
                          <a:effectLst/>
                        </a:rPr>
                        <a:t>Details</a:t>
                      </a:r>
                      <a:endParaRPr lang="en-IN" sz="1000">
                        <a:solidFill>
                          <a:srgbClr val="FFFFFF"/>
                        </a:solidFill>
                        <a:effectLst/>
                      </a:endParaRPr>
                    </a:p>
                  </a:txBody>
                  <a:tcPr marL="50639" marR="50639" marT="25319" marB="25319" anchor="ctr">
                    <a:lnL w="7620" cap="flat" cmpd="sng" algn="ctr">
                      <a:solidFill>
                        <a:srgbClr val="7F69A4"/>
                      </a:solidFill>
                      <a:prstDash val="solid"/>
                      <a:round/>
                      <a:headEnd type="none" w="med" len="med"/>
                      <a:tailEnd type="none" w="med" len="med"/>
                    </a:lnL>
                    <a:lnR w="7620" cap="flat" cmpd="sng" algn="ctr">
                      <a:solidFill>
                        <a:srgbClr val="7F69A4"/>
                      </a:solidFill>
                      <a:prstDash val="solid"/>
                      <a:round/>
                      <a:headEnd type="none" w="med" len="med"/>
                      <a:tailEnd type="none" w="med" len="med"/>
                    </a:lnR>
                    <a:lnT w="7620" cap="flat" cmpd="sng" algn="ctr">
                      <a:solidFill>
                        <a:srgbClr val="7F69A4"/>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351049"/>
                    </a:solidFill>
                  </a:tcPr>
                </a:tc>
                <a:extLst>
                  <a:ext uri="{0D108BD9-81ED-4DB2-BD59-A6C34878D82A}">
                    <a16:rowId xmlns:a16="http://schemas.microsoft.com/office/drawing/2014/main" val="115043233"/>
                  </a:ext>
                </a:extLst>
              </a:tr>
              <a:tr h="354471">
                <a:tc>
                  <a:txBody>
                    <a:bodyPr/>
                    <a:lstStyle/>
                    <a:p>
                      <a:r>
                        <a:rPr lang="en-US" sz="1000">
                          <a:solidFill>
                            <a:srgbClr val="333333"/>
                          </a:solidFill>
                          <a:effectLst/>
                        </a:rPr>
                        <a:t>Market size value in 2020</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IN" sz="1000">
                          <a:solidFill>
                            <a:srgbClr val="333333"/>
                          </a:solidFill>
                          <a:effectLst/>
                        </a:rPr>
                        <a:t>USD 35.97 billion</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57002656"/>
                  </a:ext>
                </a:extLst>
              </a:tr>
              <a:tr h="354471">
                <a:tc>
                  <a:txBody>
                    <a:bodyPr/>
                    <a:lstStyle/>
                    <a:p>
                      <a:r>
                        <a:rPr lang="en-IN" sz="1000" dirty="0">
                          <a:solidFill>
                            <a:schemeClr val="tx1"/>
                          </a:solidFill>
                          <a:effectLst/>
                        </a:rPr>
                        <a:t>Revenue forecast in 2027</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IN" sz="1000" dirty="0">
                          <a:solidFill>
                            <a:schemeClr val="tx1"/>
                          </a:solidFill>
                          <a:effectLst/>
                        </a:rPr>
                        <a:t>USD 52.03 billion</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883334074"/>
                  </a:ext>
                </a:extLst>
              </a:tr>
              <a:tr h="354471">
                <a:tc>
                  <a:txBody>
                    <a:bodyPr/>
                    <a:lstStyle/>
                    <a:p>
                      <a:r>
                        <a:rPr lang="en-IN" sz="1000">
                          <a:solidFill>
                            <a:srgbClr val="333333"/>
                          </a:solidFill>
                          <a:effectLst/>
                        </a:rPr>
                        <a:t>Growth Rate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US" sz="1000">
                          <a:solidFill>
                            <a:srgbClr val="333333"/>
                          </a:solidFill>
                          <a:effectLst/>
                        </a:rPr>
                        <a:t>CAGR of 5.4% from 2020 to 2027</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3591724743"/>
                  </a:ext>
                </a:extLst>
              </a:tr>
              <a:tr h="354471">
                <a:tc>
                  <a:txBody>
                    <a:bodyPr/>
                    <a:lstStyle/>
                    <a:p>
                      <a:r>
                        <a:rPr lang="en-IN" sz="1000" dirty="0">
                          <a:solidFill>
                            <a:schemeClr val="tx1"/>
                          </a:solidFill>
                          <a:effectLst/>
                        </a:rPr>
                        <a:t>Base year for estimation</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IN" sz="1000" dirty="0">
                          <a:solidFill>
                            <a:schemeClr val="tx1"/>
                          </a:solidFill>
                          <a:effectLst/>
                        </a:rPr>
                        <a:t>2019</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2819937138"/>
                  </a:ext>
                </a:extLst>
              </a:tr>
              <a:tr h="202555">
                <a:tc>
                  <a:txBody>
                    <a:bodyPr/>
                    <a:lstStyle/>
                    <a:p>
                      <a:r>
                        <a:rPr lang="en-IN" sz="1000">
                          <a:solidFill>
                            <a:srgbClr val="333333"/>
                          </a:solidFill>
                          <a:effectLst/>
                        </a:rPr>
                        <a:t>Historical data</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IN" sz="1000">
                          <a:solidFill>
                            <a:srgbClr val="333333"/>
                          </a:solidFill>
                          <a:effectLst/>
                        </a:rPr>
                        <a:t>2016 - 2018</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4117192300"/>
                  </a:ext>
                </a:extLst>
              </a:tr>
              <a:tr h="202555">
                <a:tc>
                  <a:txBody>
                    <a:bodyPr/>
                    <a:lstStyle/>
                    <a:p>
                      <a:r>
                        <a:rPr lang="en-IN" sz="1000">
                          <a:solidFill>
                            <a:srgbClr val="333333"/>
                          </a:solidFill>
                          <a:effectLst/>
                        </a:rPr>
                        <a:t>Forecast period</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IN" sz="1000">
                          <a:solidFill>
                            <a:srgbClr val="333333"/>
                          </a:solidFill>
                          <a:effectLst/>
                        </a:rPr>
                        <a:t>2020 - 2027</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796094162"/>
                  </a:ext>
                </a:extLst>
              </a:tr>
              <a:tr h="354471">
                <a:tc>
                  <a:txBody>
                    <a:bodyPr/>
                    <a:lstStyle/>
                    <a:p>
                      <a:r>
                        <a:rPr lang="en-IN" sz="1000">
                          <a:solidFill>
                            <a:srgbClr val="333333"/>
                          </a:solidFill>
                          <a:effectLst/>
                        </a:rPr>
                        <a:t>Quantitative units</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US" sz="1000">
                          <a:solidFill>
                            <a:srgbClr val="333333"/>
                          </a:solidFill>
                          <a:effectLst/>
                        </a:rPr>
                        <a:t>Revenue in USD million and CAGR from 2020 to 2027</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2670700596"/>
                  </a:ext>
                </a:extLst>
              </a:tr>
              <a:tr h="658304">
                <a:tc>
                  <a:txBody>
                    <a:bodyPr/>
                    <a:lstStyle/>
                    <a:p>
                      <a:r>
                        <a:rPr lang="en-IN" sz="1000" dirty="0">
                          <a:solidFill>
                            <a:schemeClr val="tx1"/>
                          </a:solidFill>
                          <a:effectLst/>
                        </a:rPr>
                        <a:t>Report coverage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US" sz="1000" dirty="0">
                          <a:solidFill>
                            <a:schemeClr val="tx1"/>
                          </a:solidFill>
                          <a:effectLst/>
                        </a:rPr>
                        <a:t>Revenue forecast, company ranking, competitive landscape, growth factors, and trends</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4206460013"/>
                  </a:ext>
                </a:extLst>
              </a:tr>
              <a:tr h="354471">
                <a:tc>
                  <a:txBody>
                    <a:bodyPr/>
                    <a:lstStyle/>
                    <a:p>
                      <a:r>
                        <a:rPr lang="en-IN" sz="1000">
                          <a:solidFill>
                            <a:srgbClr val="333333"/>
                          </a:solidFill>
                          <a:effectLst/>
                        </a:rPr>
                        <a:t>Segments covered</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fr-FR" sz="1000">
                          <a:solidFill>
                            <a:srgbClr val="333333"/>
                          </a:solidFill>
                          <a:effectLst/>
                        </a:rPr>
                        <a:t>Waste type, source, application, process, region</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2482570066"/>
                  </a:ext>
                </a:extLst>
              </a:tr>
              <a:tr h="658304">
                <a:tc>
                  <a:txBody>
                    <a:bodyPr/>
                    <a:lstStyle/>
                    <a:p>
                      <a:r>
                        <a:rPr lang="en-IN" sz="1000" dirty="0">
                          <a:solidFill>
                            <a:schemeClr val="tx1"/>
                          </a:solidFill>
                          <a:effectLst/>
                        </a:rPr>
                        <a:t>Regional scope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US" sz="1000" dirty="0">
                          <a:solidFill>
                            <a:schemeClr val="tx1"/>
                          </a:solidFill>
                          <a:effectLst/>
                        </a:rPr>
                        <a:t>North America; Europe; Asia Pacific; Central &amp; South America; Middle East &amp; Africa</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2715236673"/>
                  </a:ext>
                </a:extLst>
              </a:tr>
              <a:tr h="810220">
                <a:tc>
                  <a:txBody>
                    <a:bodyPr/>
                    <a:lstStyle/>
                    <a:p>
                      <a:r>
                        <a:rPr lang="en-IN" sz="1000">
                          <a:solidFill>
                            <a:srgbClr val="333333"/>
                          </a:solidFill>
                          <a:effectLst/>
                        </a:rPr>
                        <a:t>Country scope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IN" sz="1000">
                          <a:solidFill>
                            <a:srgbClr val="333333"/>
                          </a:solidFill>
                          <a:effectLst/>
                        </a:rPr>
                        <a:t>U.S.; Canada; Mexico; France; Germany; Italy; U.K.; China; India; Japan; South Korea; Australia; Brazil; South Africa</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984237037"/>
                  </a:ext>
                </a:extLst>
              </a:tr>
              <a:tr h="658304">
                <a:tc>
                  <a:txBody>
                    <a:bodyPr/>
                    <a:lstStyle/>
                    <a:p>
                      <a:r>
                        <a:rPr lang="en-IN" sz="1000" dirty="0">
                          <a:solidFill>
                            <a:schemeClr val="tx1"/>
                          </a:solidFill>
                          <a:effectLst/>
                        </a:rPr>
                        <a:t>Key companies profiled</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tc>
                  <a:txBody>
                    <a:bodyPr/>
                    <a:lstStyle/>
                    <a:p>
                      <a:r>
                        <a:rPr lang="en-IN" sz="1000" dirty="0">
                          <a:solidFill>
                            <a:schemeClr val="tx1"/>
                          </a:solidFill>
                          <a:effectLst/>
                        </a:rPr>
                        <a:t>Veolia; Suez; Waste Management, Inc.; Republic Services, Inc.; Covanta Ltd.; Stericycle, Inc</a:t>
                      </a:r>
                      <a:r>
                        <a:rPr lang="en-IN" sz="1000" dirty="0">
                          <a:solidFill>
                            <a:srgbClr val="333333"/>
                          </a:solidFill>
                          <a:effectLst/>
                        </a:rPr>
                        <a:t>.</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tcPr>
                </a:tc>
                <a:extLst>
                  <a:ext uri="{0D108BD9-81ED-4DB2-BD59-A6C34878D82A}">
                    <a16:rowId xmlns:a16="http://schemas.microsoft.com/office/drawing/2014/main" val="453935730"/>
                  </a:ext>
                </a:extLst>
              </a:tr>
              <a:tr h="962137">
                <a:tc>
                  <a:txBody>
                    <a:bodyPr/>
                    <a:lstStyle/>
                    <a:p>
                      <a:r>
                        <a:rPr lang="en-IN" sz="1000">
                          <a:solidFill>
                            <a:srgbClr val="333333"/>
                          </a:solidFill>
                          <a:effectLst/>
                        </a:rPr>
                        <a:t>Customization scope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tc>
                  <a:txBody>
                    <a:bodyPr/>
                    <a:lstStyle/>
                    <a:p>
                      <a:r>
                        <a:rPr lang="en-US" sz="1000" dirty="0">
                          <a:solidFill>
                            <a:srgbClr val="333333"/>
                          </a:solidFill>
                          <a:effectLst/>
                        </a:rPr>
                        <a:t>Free report customization (equivalent up to 8 analysts working days) with purchase. Addition or alteration to country, regional &amp; segment scope</a:t>
                      </a:r>
                    </a:p>
                  </a:txBody>
                  <a:tcPr marL="50639" marR="50639" marT="25319" marB="25319" anchor="ctr">
                    <a:lnL w="7620" cap="flat" cmpd="sng" algn="ctr">
                      <a:solidFill>
                        <a:srgbClr val="B09AD5"/>
                      </a:solidFill>
                      <a:prstDash val="solid"/>
                      <a:round/>
                      <a:headEnd type="none" w="med" len="med"/>
                      <a:tailEnd type="none" w="med" len="med"/>
                    </a:lnL>
                    <a:lnR w="7620" cap="flat" cmpd="sng" algn="ctr">
                      <a:solidFill>
                        <a:srgbClr val="B09AD5"/>
                      </a:solidFill>
                      <a:prstDash val="solid"/>
                      <a:round/>
                      <a:headEnd type="none" w="med" len="med"/>
                      <a:tailEnd type="none" w="med" len="med"/>
                    </a:lnR>
                    <a:lnT w="7620" cap="flat" cmpd="sng" algn="ctr">
                      <a:solidFill>
                        <a:srgbClr val="B09AD5"/>
                      </a:solidFill>
                      <a:prstDash val="solid"/>
                      <a:round/>
                      <a:headEnd type="none" w="med" len="med"/>
                      <a:tailEnd type="none" w="med" len="med"/>
                    </a:lnT>
                    <a:lnB w="7620" cap="flat" cmpd="sng" algn="ctr">
                      <a:solidFill>
                        <a:srgbClr val="B09AD5"/>
                      </a:solidFill>
                      <a:prstDash val="solid"/>
                      <a:round/>
                      <a:headEnd type="none" w="med" len="med"/>
                      <a:tailEnd type="none" w="med" len="med"/>
                    </a:lnB>
                    <a:solidFill>
                      <a:srgbClr val="E5DFEC"/>
                    </a:solidFill>
                  </a:tcPr>
                </a:tc>
                <a:extLst>
                  <a:ext uri="{0D108BD9-81ED-4DB2-BD59-A6C34878D82A}">
                    <a16:rowId xmlns:a16="http://schemas.microsoft.com/office/drawing/2014/main" val="276711496"/>
                  </a:ext>
                </a:extLst>
              </a:tr>
            </a:tbl>
          </a:graphicData>
        </a:graphic>
      </p:graphicFrame>
      <p:sp>
        <p:nvSpPr>
          <p:cNvPr id="8" name="Rectangle 1">
            <a:extLst>
              <a:ext uri="{FF2B5EF4-FFF2-40B4-BE49-F238E27FC236}">
                <a16:creationId xmlns:a16="http://schemas.microsoft.com/office/drawing/2014/main" id="{388D7172-6579-454B-B898-FD2285CB67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51249"/>
                </a:solidFill>
                <a:effectLst/>
                <a:latin typeface="itcfranklingothicstd-demi"/>
              </a:rPr>
              <a:t>Food Waste Management Market Report Scope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3819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9386-504D-4F85-BAF0-6512A6D4F6FE}"/>
              </a:ext>
            </a:extLst>
          </p:cNvPr>
          <p:cNvSpPr>
            <a:spLocks noGrp="1"/>
          </p:cNvSpPr>
          <p:nvPr>
            <p:ph type="title"/>
          </p:nvPr>
        </p:nvSpPr>
        <p:spPr>
          <a:xfrm>
            <a:off x="913795" y="103632"/>
            <a:ext cx="10353762" cy="963168"/>
          </a:xfrm>
        </p:spPr>
        <p:txBody>
          <a:bodyPr/>
          <a:lstStyle/>
          <a:p>
            <a:r>
              <a:rPr lang="en-US" dirty="0"/>
              <a:t>USE CASE</a:t>
            </a:r>
            <a:endParaRPr lang="en-IN" dirty="0"/>
          </a:p>
        </p:txBody>
      </p:sp>
      <p:pic>
        <p:nvPicPr>
          <p:cNvPr id="4" name="Content Placeholder 3">
            <a:extLst>
              <a:ext uri="{FF2B5EF4-FFF2-40B4-BE49-F238E27FC236}">
                <a16:creationId xmlns:a16="http://schemas.microsoft.com/office/drawing/2014/main" id="{78A60DBC-8540-4599-AB9E-672D173F5346}"/>
              </a:ext>
            </a:extLst>
          </p:cNvPr>
          <p:cNvPicPr>
            <a:picLocks noGrp="1"/>
          </p:cNvPicPr>
          <p:nvPr>
            <p:ph idx="1"/>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752078" y="1066800"/>
            <a:ext cx="7093257" cy="5538186"/>
          </a:xfrm>
          <a:prstGeom prst="rect">
            <a:avLst/>
          </a:prstGeom>
          <a:ln>
            <a:solidFill>
              <a:sysClr val="windowText" lastClr="000000"/>
            </a:solidFill>
          </a:ln>
          <a:effectLst>
            <a:outerShdw blurRad="25400" dir="17880000">
              <a:srgbClr val="000000">
                <a:alpha val="46000"/>
              </a:srgbClr>
            </a:outerShdw>
          </a:effectLst>
        </p:spPr>
      </p:pic>
    </p:spTree>
    <p:extLst>
      <p:ext uri="{BB962C8B-B14F-4D97-AF65-F5344CB8AC3E}">
        <p14:creationId xmlns:p14="http://schemas.microsoft.com/office/powerpoint/2010/main" val="321845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D0AD-9B21-43CA-8793-8018F3F46CCE}"/>
              </a:ext>
            </a:extLst>
          </p:cNvPr>
          <p:cNvSpPr>
            <a:spLocks noGrp="1"/>
          </p:cNvSpPr>
          <p:nvPr>
            <p:ph type="title"/>
          </p:nvPr>
        </p:nvSpPr>
        <p:spPr>
          <a:xfrm>
            <a:off x="913795" y="609600"/>
            <a:ext cx="10353762" cy="707136"/>
          </a:xfrm>
        </p:spPr>
        <p:txBody>
          <a:bodyPr>
            <a:normAutofit/>
          </a:bodyPr>
          <a:lstStyle/>
          <a:p>
            <a:r>
              <a:rPr lang="en-US" dirty="0"/>
              <a:t>E-R DIAGRAM</a:t>
            </a:r>
            <a:endParaRPr lang="en-IN" dirty="0"/>
          </a:p>
        </p:txBody>
      </p:sp>
      <p:pic>
        <p:nvPicPr>
          <p:cNvPr id="8" name="Content Placeholder 7">
            <a:extLst>
              <a:ext uri="{FF2B5EF4-FFF2-40B4-BE49-F238E27FC236}">
                <a16:creationId xmlns:a16="http://schemas.microsoft.com/office/drawing/2014/main" id="{277D5C73-2C53-42BF-9DB9-BAEF19635D6B}"/>
              </a:ext>
            </a:extLst>
          </p:cNvPr>
          <p:cNvPicPr>
            <a:picLocks noGrp="1" noChangeAspect="1"/>
          </p:cNvPicPr>
          <p:nvPr>
            <p:ph idx="1"/>
          </p:nvPr>
        </p:nvPicPr>
        <p:blipFill>
          <a:blip r:embed="rId2"/>
          <a:stretch>
            <a:fillRect/>
          </a:stretch>
        </p:blipFill>
        <p:spPr>
          <a:xfrm>
            <a:off x="2299317" y="1731963"/>
            <a:ext cx="7723572" cy="4059237"/>
          </a:xfrm>
        </p:spPr>
      </p:pic>
    </p:spTree>
    <p:extLst>
      <p:ext uri="{BB962C8B-B14F-4D97-AF65-F5344CB8AC3E}">
        <p14:creationId xmlns:p14="http://schemas.microsoft.com/office/powerpoint/2010/main" val="40243719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113</TotalTime>
  <Words>586</Words>
  <Application>Microsoft Office PowerPoint</Application>
  <PresentationFormat>Widescreen</PresentationFormat>
  <Paragraphs>82</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Calisto MT</vt:lpstr>
      <vt:lpstr>Gill Sans MT</vt:lpstr>
      <vt:lpstr>itcfranklingothicstd-demi</vt:lpstr>
      <vt:lpstr>Times New Roman</vt:lpstr>
      <vt:lpstr>Titillium Web</vt:lpstr>
      <vt:lpstr>Wingdings 2</vt:lpstr>
      <vt:lpstr>Slate</vt:lpstr>
      <vt:lpstr>Food Waste Management </vt:lpstr>
      <vt:lpstr>INTRODUCTION </vt:lpstr>
      <vt:lpstr>FUNCTIONAL REQUIREMENTS</vt:lpstr>
      <vt:lpstr>Non-Functional Requirements </vt:lpstr>
      <vt:lpstr>MARKET SURVEY</vt:lpstr>
      <vt:lpstr>PowerPoint Presentation</vt:lpstr>
      <vt:lpstr>PowerPoint Presentation</vt:lpstr>
      <vt:lpstr>USE CASE</vt:lpstr>
      <vt:lpstr>E-R DIAGRAM</vt:lpstr>
      <vt:lpstr>DFD : LEVEL 0</vt:lpstr>
      <vt:lpstr>DFD : LEVEL 1</vt:lpstr>
      <vt:lpstr>DFD : LEVEL 2</vt:lpstr>
      <vt:lpstr>DATA DICTIONARY </vt:lpstr>
      <vt:lpstr>PowerPoint Presentation</vt:lpstr>
      <vt:lpstr>ACTIVITY DIAGRAM</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Waste Management </dc:title>
  <dc:creator>190110107080</dc:creator>
  <cp:lastModifiedBy>190110107080</cp:lastModifiedBy>
  <cp:revision>6</cp:revision>
  <dcterms:created xsi:type="dcterms:W3CDTF">2021-09-23T05:54:53Z</dcterms:created>
  <dcterms:modified xsi:type="dcterms:W3CDTF">2021-09-23T11:48:54Z</dcterms:modified>
</cp:coreProperties>
</file>